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4111" r:id="rId1"/>
  </p:sldMasterIdLst>
  <p:notesMasterIdLst>
    <p:notesMasterId r:id="rId17"/>
  </p:notesMasterIdLst>
  <p:handoutMasterIdLst>
    <p:handoutMasterId r:id="rId18"/>
  </p:handoutMasterIdLst>
  <p:sldIdLst>
    <p:sldId id="257" r:id="rId2"/>
    <p:sldId id="1772" r:id="rId3"/>
    <p:sldId id="1773" r:id="rId4"/>
    <p:sldId id="1774" r:id="rId5"/>
    <p:sldId id="1780" r:id="rId6"/>
    <p:sldId id="1782" r:id="rId7"/>
    <p:sldId id="1783" r:id="rId8"/>
    <p:sldId id="1787" r:id="rId9"/>
    <p:sldId id="1785" r:id="rId10"/>
    <p:sldId id="1775" r:id="rId11"/>
    <p:sldId id="1786" r:id="rId12"/>
    <p:sldId id="1776" r:id="rId13"/>
    <p:sldId id="1777" r:id="rId14"/>
    <p:sldId id="1781" r:id="rId15"/>
    <p:sldId id="1779" r:id="rId16"/>
  </p:sldIdLst>
  <p:sldSz cx="9144000" cy="6858000" type="screen4x3"/>
  <p:notesSz cx="6864350" cy="915035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 Black" panose="020B0A04020102020204" pitchFamily="34" charset="0"/>
        <a:ea typeface="宋体" panose="02010600030101010101" pitchFamily="2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 Black" panose="020B0A04020102020204" pitchFamily="34" charset="0"/>
        <a:ea typeface="宋体" panose="02010600030101010101" pitchFamily="2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 Black" panose="020B0A04020102020204" pitchFamily="34" charset="0"/>
        <a:ea typeface="宋体" panose="02010600030101010101" pitchFamily="2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 Black" panose="020B0A04020102020204" pitchFamily="34" charset="0"/>
        <a:ea typeface="宋体" panose="02010600030101010101" pitchFamily="2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 Black" panose="020B0A040201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kern="1200">
        <a:solidFill>
          <a:schemeClr val="tx2"/>
        </a:solidFill>
        <a:latin typeface="Arial Black" panose="020B0A040201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kern="1200">
        <a:solidFill>
          <a:schemeClr val="tx2"/>
        </a:solidFill>
        <a:latin typeface="Arial Black" panose="020B0A040201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kern="1200">
        <a:solidFill>
          <a:schemeClr val="tx2"/>
        </a:solidFill>
        <a:latin typeface="Arial Black" panose="020B0A040201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kern="1200">
        <a:solidFill>
          <a:schemeClr val="tx2"/>
        </a:solidFill>
        <a:latin typeface="Arial Black" panose="020B0A040201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>
          <p15:clr>
            <a:srgbClr val="A4A3A4"/>
          </p15:clr>
        </p15:guide>
        <p15:guide id="2" pos="446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FF00"/>
    <a:srgbClr val="FFFFCC"/>
    <a:srgbClr val="FF3399"/>
    <a:srgbClr val="009900"/>
    <a:srgbClr val="DDDDDD"/>
    <a:srgbClr val="CC3300"/>
    <a:srgbClr val="000099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90" autoAdjust="0"/>
    <p:restoredTop sz="96327" autoAdjust="0"/>
  </p:normalViewPr>
  <p:slideViewPr>
    <p:cSldViewPr>
      <p:cViewPr varScale="1">
        <p:scale>
          <a:sx n="87" d="100"/>
          <a:sy n="87" d="100"/>
        </p:scale>
        <p:origin x="1116" y="43"/>
      </p:cViewPr>
      <p:guideLst>
        <p:guide orient="horz" pos="2208"/>
        <p:guide pos="44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6394"/>
    </p:cViewPr>
  </p:sorterViewPr>
  <p:notesViewPr>
    <p:cSldViewPr>
      <p:cViewPr varScale="1">
        <p:scale>
          <a:sx n="53" d="100"/>
          <a:sy n="53" d="100"/>
        </p:scale>
        <p:origin x="1416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1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49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04" tIns="45752" rIns="91504" bIns="45752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kumimoji="0" sz="1200">
                <a:solidFill>
                  <a:schemeClr val="tx1"/>
                </a:solidFill>
                <a:latin typeface="Comic Sans MS" pitchFamily="66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311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9375" y="0"/>
            <a:ext cx="29749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04" tIns="45752" rIns="91504" bIns="45752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>
                <a:solidFill>
                  <a:schemeClr val="tx1"/>
                </a:solidFill>
                <a:latin typeface="Comic Sans MS" pitchFamily="66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31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93150"/>
            <a:ext cx="29749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04" tIns="45752" rIns="91504" bIns="45752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kumimoji="0" sz="1200">
                <a:solidFill>
                  <a:schemeClr val="tx1"/>
                </a:solidFill>
                <a:latin typeface="Comic Sans MS" pitchFamily="66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311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9375" y="8693150"/>
            <a:ext cx="29749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04" tIns="45752" rIns="91504" bIns="45752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>
                <a:solidFill>
                  <a:schemeClr val="tx1"/>
                </a:solidFill>
                <a:latin typeface="Comic Sans MS" panose="030F0902030302020204" pitchFamily="66" charset="0"/>
              </a:defRPr>
            </a:lvl1pPr>
          </a:lstStyle>
          <a:p>
            <a:fld id="{4C20A849-58BD-41FD-84FE-EAA73EA2963A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22100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49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04" tIns="45752" rIns="91504" bIns="45752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kumimoji="0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52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9375" y="0"/>
            <a:ext cx="29749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04" tIns="45752" rIns="91504" bIns="45752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78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4588" y="685800"/>
            <a:ext cx="4575175" cy="34321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52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5988" y="4346575"/>
            <a:ext cx="5032375" cy="411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04" tIns="45752" rIns="91504" bIns="4575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952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93150"/>
            <a:ext cx="29749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04" tIns="45752" rIns="91504" bIns="45752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kumimoji="0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52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9375" y="8693150"/>
            <a:ext cx="29749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04" tIns="45752" rIns="91504" bIns="45752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fld id="{E01CE721-1908-47F4-8475-FC2E7F4ABF0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38529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804763" indent="-309524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238098" indent="-24762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733337" indent="-24762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228576" indent="-24762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723815" indent="-24762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3219054" indent="-24762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714293" indent="-24762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4209532" indent="-24762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6B786B2-4779-4052-90F4-16138186502D}" type="slidenum">
              <a:rPr kumimoji="0" lang="en-US" altLang="zh-CN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zh-CN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宋体" pitchFamily="2" charset="-122"/>
              <a:cs typeface="+mn-cs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166562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CE721-1908-47F4-8475-FC2E7F4ABF01}" type="slidenum">
              <a:rPr lang="zh-CN" altLang="en-US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5541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CE721-1908-47F4-8475-FC2E7F4ABF01}" type="slidenum">
              <a:rPr lang="zh-CN" altLang="en-US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26470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836712"/>
            <a:ext cx="2762250" cy="206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675"/>
            <a:ext cx="9144000" cy="338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/>
              <a:t>Click to edit Master subtitle style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0A47B1-09D9-4943-9628-ADAE68CC06D3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310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E285FE-7D4F-4A90-9D11-A1E9A6B3AB9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8231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BAB7F7-70A7-4CC4-864A-A55BD73FF799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967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136274"/>
            <a:ext cx="792087" cy="14205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71600" y="44624"/>
            <a:ext cx="7546435" cy="720080"/>
          </a:xfrm>
        </p:spPr>
        <p:txBody>
          <a:bodyPr/>
          <a:lstStyle>
            <a:lvl1pPr algn="l">
              <a:lnSpc>
                <a:spcPct val="150000"/>
              </a:lnSpc>
              <a:defRPr sz="4000" baseline="0">
                <a:solidFill>
                  <a:srgbClr val="002060"/>
                </a:solidFill>
                <a:latin typeface="Noto Serif" panose="02020600060500020200" pitchFamily="18" charset="0"/>
                <a:ea typeface="微软雅黑" pitchFamily="34" charset="-122"/>
              </a:defRPr>
            </a:lvl1pPr>
          </a:lstStyle>
          <a:p>
            <a:r>
              <a:rPr lang="en-US" altLang="zh-CN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0864" y="1052736"/>
            <a:ext cx="8229600" cy="5184574"/>
          </a:xfrm>
        </p:spPr>
        <p:txBody>
          <a:bodyPr/>
          <a:lstStyle>
            <a:lvl1pPr>
              <a:lnSpc>
                <a:spcPct val="125000"/>
              </a:lnSpc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Noto Serif" panose="02020600060500020200" pitchFamily="18" charset="0"/>
                <a:ea typeface="微软雅黑" pitchFamily="34" charset="-122"/>
              </a:defRPr>
            </a:lvl1pPr>
            <a:lvl2pPr>
              <a:lnSpc>
                <a:spcPct val="125000"/>
              </a:lnSpc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Noto Serif" panose="02020600060500020200" pitchFamily="18" charset="0"/>
                <a:ea typeface="微软雅黑" pitchFamily="34" charset="-122"/>
              </a:defRPr>
            </a:lvl2pPr>
            <a:lvl3pPr>
              <a:lnSpc>
                <a:spcPct val="125000"/>
              </a:lnSpc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Noto Serif" panose="02020600060500020200" pitchFamily="18" charset="0"/>
                <a:ea typeface="微软雅黑" pitchFamily="34" charset="-122"/>
              </a:defRPr>
            </a:lvl3pPr>
            <a:lvl4pPr>
              <a:lnSpc>
                <a:spcPct val="125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Noto Serif" panose="02020600060500020200" pitchFamily="18" charset="0"/>
                <a:ea typeface="微软雅黑" pitchFamily="34" charset="-122"/>
              </a:defRPr>
            </a:lvl4pPr>
            <a:lvl5pPr>
              <a:lnSpc>
                <a:spcPct val="125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Noto Serif" panose="02020600060500020200" pitchFamily="18" charset="0"/>
                <a:ea typeface="微软雅黑" pitchFamily="34" charset="-122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251520" y="836712"/>
            <a:ext cx="8640960" cy="0"/>
          </a:xfrm>
          <a:prstGeom prst="line">
            <a:avLst/>
          </a:prstGeom>
          <a:ln w="31750">
            <a:solidFill>
              <a:srgbClr val="00206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1C2BC7-B799-C349-9F0F-E94E3079F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6495988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0A47B1-09D9-4943-9628-ADAE68CC06D3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83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95B738-F9F3-4D98-A035-4308FFD8619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019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3827CF-10F8-406F-B565-454C2CCDEC17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66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5AC9A7-1989-49BE-B9EF-576E9B1338B4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ACB13E-03C5-4D39-97AA-86C7A873A9AE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842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22A3E8-B8FD-4F35-997E-22EDA316EFD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4296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B3454-4D73-4F57-B796-4244350AA1F1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695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altLang="zh-CN" noProof="0"/>
              <a:t>Click icon to add picture</a:t>
            </a:r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3D0B3B-119E-46B0-913E-C9B9D76AC98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246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fld id="{9788FA87-C8A9-478F-B9B6-3E88B2B0F0F3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225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2" r:id="rId1"/>
    <p:sldLayoutId id="2147484113" r:id="rId2"/>
    <p:sldLayoutId id="2147484114" r:id="rId3"/>
    <p:sldLayoutId id="2147484115" r:id="rId4"/>
    <p:sldLayoutId id="2147484116" r:id="rId5"/>
    <p:sldLayoutId id="2147484117" r:id="rId6"/>
    <p:sldLayoutId id="2147484118" r:id="rId7"/>
    <p:sldLayoutId id="2147484119" r:id="rId8"/>
    <p:sldLayoutId id="2147484120" r:id="rId9"/>
    <p:sldLayoutId id="2147484121" r:id="rId10"/>
    <p:sldLayoutId id="2147484122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rgbClr val="404040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lab.cs.tsinghua.edu.cn/tan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ab.cs.tsinghua.edu.cn/router/doc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enjuan.tsinghua.edu.cn/s/QvumUn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09120"/>
            <a:ext cx="6400800" cy="1944687"/>
          </a:xfrm>
        </p:spPr>
        <p:txBody>
          <a:bodyPr rtlCol="0">
            <a:normAutofit/>
          </a:bodyPr>
          <a:lstStyle/>
          <a:p>
            <a:pPr eaLnBrk="1" fontAlgn="auto" hangingPunct="1">
              <a:lnSpc>
                <a:spcPct val="140000"/>
              </a:lnSpc>
              <a:spcAft>
                <a:spcPts val="0"/>
              </a:spcAft>
              <a:defRPr/>
            </a:pPr>
            <a:r>
              <a:rPr lang="zh-CN" altLang="en-US" sz="2800" dirty="0"/>
              <a:t>路由器实验团队</a:t>
            </a:r>
            <a:endParaRPr lang="en-US" altLang="zh-CN" sz="2800" dirty="0"/>
          </a:p>
          <a:p>
            <a:pPr eaLnBrk="1" fontAlgn="auto" hangingPunct="1">
              <a:lnSpc>
                <a:spcPct val="140000"/>
              </a:lnSpc>
              <a:spcAft>
                <a:spcPts val="0"/>
              </a:spcAf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2020</a:t>
            </a:r>
            <a:r>
              <a:rPr lang="zh-CN" altLang="en-US" sz="2200" dirty="0">
                <a:solidFill>
                  <a:srgbClr val="0070C0"/>
                </a:solidFill>
              </a:rPr>
              <a:t>年</a:t>
            </a:r>
            <a:r>
              <a:rPr lang="en-US" altLang="zh-CN" sz="2200" dirty="0">
                <a:solidFill>
                  <a:srgbClr val="0070C0"/>
                </a:solidFill>
              </a:rPr>
              <a:t>11</a:t>
            </a:r>
            <a:r>
              <a:rPr lang="zh-CN" altLang="en-US" sz="2200" dirty="0">
                <a:solidFill>
                  <a:srgbClr val="0070C0"/>
                </a:solidFill>
              </a:rPr>
              <a:t>月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0" y="2348880"/>
            <a:ext cx="9144000" cy="119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网络原理树莓派实验</a:t>
            </a:r>
            <a:endParaRPr kumimoji="0" lang="en-US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9530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753A1-8281-3B42-BAB6-97E6E0C52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实验平台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FDCA0-6FA8-F94F-8B14-5ECEF848E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864" y="1052736"/>
            <a:ext cx="8229600" cy="5544616"/>
          </a:xfrm>
        </p:spPr>
        <p:txBody>
          <a:bodyPr/>
          <a:lstStyle/>
          <a:p>
            <a:r>
              <a:rPr lang="zh-CN" altLang="en-US" dirty="0"/>
              <a:t>清华高级网络实验平台（</a:t>
            </a:r>
            <a:r>
              <a:rPr lang="en-US" altLang="zh-CN" dirty="0" err="1"/>
              <a:t>TanLabs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en-US" altLang="zh-CN" dirty="0">
                <a:latin typeface="Consolas" panose="020B060902020403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https://lab.cs.tsinghua.edu.cn/tan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1"/>
            <a:r>
              <a:rPr lang="zh-CN" altLang="en-US" dirty="0">
                <a:latin typeface="Consolas" panose="020B0609020204030204" pitchFamily="49" charset="0"/>
              </a:rPr>
              <a:t>在线进行个人</a:t>
            </a:r>
            <a:r>
              <a:rPr lang="en-US" altLang="zh-CN" dirty="0">
                <a:latin typeface="Consolas" panose="020B0609020204030204" pitchFamily="49" charset="0"/>
              </a:rPr>
              <a:t>/</a:t>
            </a:r>
            <a:r>
              <a:rPr lang="zh-CN" altLang="en-US" dirty="0">
                <a:latin typeface="Consolas" panose="020B0609020204030204" pitchFamily="49" charset="0"/>
              </a:rPr>
              <a:t>团队评测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1"/>
            <a:r>
              <a:rPr lang="zh-CN" altLang="en-US" dirty="0">
                <a:latin typeface="Consolas" panose="020B0609020204030204" pitchFamily="49" charset="0"/>
              </a:rPr>
              <a:t>同样需要标记 </a:t>
            </a:r>
            <a:r>
              <a:rPr lang="en-US" altLang="zh-CN" dirty="0">
                <a:latin typeface="Consolas" panose="020B0609020204030204" pitchFamily="49" charset="0"/>
              </a:rPr>
              <a:t>master</a:t>
            </a:r>
            <a:r>
              <a:rPr lang="zh-CN" altLang="en-US" dirty="0">
                <a:latin typeface="Consolas" panose="020B0609020204030204" pitchFamily="49" charset="0"/>
              </a:rPr>
              <a:t> 分支上的最终评测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1"/>
            <a:r>
              <a:rPr lang="zh-CN" altLang="en-US" dirty="0">
                <a:latin typeface="Consolas" panose="020B0609020204030204" pitchFamily="49" charset="0"/>
              </a:rPr>
              <a:t>每次评测的性能结果可能有 </a:t>
            </a:r>
            <a:r>
              <a:rPr lang="en-US" altLang="zh-CN" dirty="0">
                <a:latin typeface="Consolas" panose="020B0609020204030204" pitchFamily="49" charset="0"/>
              </a:rPr>
              <a:t>5%</a:t>
            </a:r>
            <a:r>
              <a:rPr lang="zh-CN" altLang="en-US" dirty="0">
                <a:latin typeface="Consolas" panose="020B0609020204030204" pitchFamily="49" charset="0"/>
              </a:rPr>
              <a:t> 左右的波动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1"/>
            <a:r>
              <a:rPr lang="zh-CN" altLang="en-US" dirty="0">
                <a:latin typeface="Consolas" panose="020B0609020204030204" pitchFamily="49" charset="0"/>
              </a:rPr>
              <a:t>同学可以多次尝试提交最好的一次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1"/>
            <a:r>
              <a:rPr lang="zh-CN" altLang="en-US" dirty="0">
                <a:latin typeface="Consolas" panose="020B0609020204030204" pitchFamily="49" charset="0"/>
              </a:rPr>
              <a:t>但注意评测资源也是</a:t>
            </a:r>
            <a:r>
              <a:rPr lang="zh-CN" altLang="en-CN" dirty="0">
                <a:latin typeface="Consolas" panose="020B0609020204030204" pitchFamily="49" charset="0"/>
              </a:rPr>
              <a:t>有限的</a:t>
            </a:r>
            <a:r>
              <a:rPr lang="zh-CN" altLang="en-US" dirty="0">
                <a:latin typeface="Consolas" panose="020B0609020204030204" pitchFamily="49" charset="0"/>
              </a:rPr>
              <a:t>，不要交太多次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1"/>
            <a:r>
              <a:rPr lang="zh-CN" altLang="en-US" b="1" dirty="0"/>
              <a:t>重申：学术道德</a:t>
            </a:r>
            <a:endParaRPr lang="en-CN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5386FB-71BB-F744-8126-E9A824839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439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792A32-F146-41AC-8524-F10A96868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实验平台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B70AF1-784F-4EE2-86FC-E07666FCD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架构如图所示：</a:t>
            </a:r>
            <a:endParaRPr lang="en-US" altLang="zh-CN"/>
          </a:p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C3033BA-9C88-48B4-84C7-478F2EBAA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DB54E1-EE46-40FB-BDEE-D1C8588323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5656" y="1855616"/>
            <a:ext cx="115581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83B3E681-92BD-4674-8A80-2A57C4FBC0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3772812"/>
              </p:ext>
            </p:extLst>
          </p:nvPr>
        </p:nvGraphicFramePr>
        <p:xfrm>
          <a:off x="1475656" y="1855617"/>
          <a:ext cx="6264696" cy="46814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Visio" r:id="rId3" imgW="7601042" imgH="5680545" progId="Visio.Drawing.15">
                  <p:embed/>
                </p:oleObj>
              </mc:Choice>
              <mc:Fallback>
                <p:oleObj name="Visio" r:id="rId3" imgW="7601042" imgH="568054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5656" y="1855617"/>
                        <a:ext cx="6264696" cy="468146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3141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80064-3F93-5E41-B689-A92859150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实验平台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8339A-E101-A84A-8EE8-3F60E7F7B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一个实验节点（交换机</a:t>
            </a:r>
            <a:r>
              <a:rPr lang="en-US" altLang="zh-CN" dirty="0"/>
              <a:t>+18x</a:t>
            </a:r>
            <a:r>
              <a:rPr lang="zh-CN" altLang="en-US" dirty="0"/>
              <a:t>树莓派）：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87862-A8E6-774F-9AD5-7BA90CFEA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75C4B-CDA7-324C-AB83-85CF5CA657B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92567" y="1767541"/>
            <a:ext cx="5958866" cy="4469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32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9C23F-8F6C-CB43-9016-8302F939B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实验文档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2F031-42A6-444F-92B7-C1114D867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实验文档</a:t>
            </a:r>
            <a:r>
              <a:rPr lang="en-US" altLang="zh-CN" dirty="0" err="1"/>
              <a:t>涵盖了实验的所有信息</a:t>
            </a:r>
            <a:endParaRPr lang="en-US" altLang="zh-CN" dirty="0"/>
          </a:p>
          <a:p>
            <a:pPr lvl="1"/>
            <a:r>
              <a:rPr lang="en-US" altLang="zh-CN" dirty="0">
                <a:latin typeface="Consolas" panose="020B060902020403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https://lab.cs.tsinghua.edu.cn/router/doc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1"/>
            <a:r>
              <a:rPr lang="zh-CN" altLang="en-US" dirty="0">
                <a:latin typeface="Consolas" panose="020B0609020204030204" pitchFamily="49" charset="0"/>
              </a:rPr>
              <a:t>在线评测的各个环节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1"/>
            <a:r>
              <a:rPr lang="zh-CN" altLang="en-US" dirty="0">
                <a:latin typeface="Consolas" panose="020B0609020204030204" pitchFamily="49" charset="0"/>
              </a:rPr>
              <a:t>如何搭建本地的评测环境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1"/>
            <a:r>
              <a:rPr lang="en-US" altLang="zh-CN" dirty="0">
                <a:latin typeface="Consolas" panose="020B0609020204030204" pitchFamily="49" charset="0"/>
              </a:rPr>
              <a:t>Linux</a:t>
            </a:r>
            <a:r>
              <a:rPr lang="zh-CN" altLang="en-US" dirty="0">
                <a:latin typeface="Consolas" panose="020B0609020204030204" pitchFamily="49" charset="0"/>
              </a:rPr>
              <a:t> 网络的配置方法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1"/>
            <a:r>
              <a:rPr lang="zh-CN" altLang="en-US" dirty="0">
                <a:latin typeface="Consolas" panose="020B0609020204030204" pitchFamily="49" charset="0"/>
              </a:rPr>
              <a:t>常见的错误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1"/>
            <a:r>
              <a:rPr lang="zh-CN" altLang="en-US" dirty="0">
                <a:latin typeface="Consolas" panose="020B0609020204030204" pitchFamily="49" charset="0"/>
              </a:rPr>
              <a:t>路由器的调试方法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Read before </a:t>
            </a:r>
            <a:r>
              <a:rPr lang="en-US" altLang="zh-CN">
                <a:latin typeface="Consolas" panose="020B0609020204030204" pitchFamily="49" charset="0"/>
              </a:rPr>
              <a:t>you ask anything!</a:t>
            </a:r>
            <a:endParaRPr lang="en-US" altLang="zh-CN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9D145-61B4-5E4C-B0BC-A7456C79A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BB84B11-9634-E244-9094-65F4D64850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2204864"/>
            <a:ext cx="2204864" cy="220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613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4776-DFD3-F146-BD29-6D195D749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问卷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9E05C-332C-634A-BAAB-699678FC3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https://wenjuan.tsinghua.edu.cn/s/QvumUn/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58E5EC-D14A-5440-9C75-BB1C80E09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563E00-5645-8148-934B-995C12D3C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1584460"/>
            <a:ext cx="5216724" cy="495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775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ED9C68EE-AFBA-47E3-AFA8-FEA9D15AA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492896"/>
            <a:ext cx="7772400" cy="1470025"/>
          </a:xfrm>
        </p:spPr>
        <p:txBody>
          <a:bodyPr/>
          <a:lstStyle/>
          <a:p>
            <a:r>
              <a:rPr lang="zh-CN" altLang="en-US" dirty="0"/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4191891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59532" y="1430778"/>
            <a:ext cx="2000606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1445738" y="972241"/>
            <a:ext cx="0" cy="867797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7504" y="829678"/>
            <a:ext cx="17235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0F1249"/>
                </a:solidFill>
                <a:latin typeface="微软雅黑" pitchFamily="34" charset="-122"/>
                <a:ea typeface="微软雅黑" pitchFamily="34" charset="-122"/>
              </a:rPr>
              <a:t>主要内容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39936" y="1484784"/>
            <a:ext cx="1326005" cy="369332"/>
          </a:xfrm>
          <a:prstGeom prst="rect">
            <a:avLst/>
          </a:prstGeom>
          <a:solidFill>
            <a:srgbClr val="0F1249"/>
          </a:solidFill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Contents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AutoShape 25" descr="http://t11.baidu.com/it/u=820289293,911816528&amp;fm=59"/>
          <p:cNvSpPr>
            <a:spLocks noChangeAspect="1" noChangeArrowheads="1"/>
          </p:cNvSpPr>
          <p:nvPr/>
        </p:nvSpPr>
        <p:spPr bwMode="auto">
          <a:xfrm>
            <a:off x="544783" y="897007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477510"/>
              </p:ext>
            </p:extLst>
          </p:nvPr>
        </p:nvGraphicFramePr>
        <p:xfrm>
          <a:off x="1691680" y="2348880"/>
          <a:ext cx="6408712" cy="2563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87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85063">
                <a:tc>
                  <a:txBody>
                    <a:bodyPr/>
                    <a:lstStyle/>
                    <a:p>
                      <a:pPr marL="457200" marR="0" indent="-45720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SzPct val="60000"/>
                        <a:buFont typeface="Wingdings" pitchFamily="2" charset="2"/>
                        <a:buChar char="n"/>
                        <a:tabLst/>
                        <a:defRPr/>
                      </a:pPr>
                      <a:r>
                        <a:rPr lang="zh-CN" altLang="en-US" sz="3200" b="1" dirty="0">
                          <a:solidFill>
                            <a:srgbClr val="00206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实验目标</a:t>
                      </a:r>
                      <a:endParaRPr lang="en-US" altLang="zh-CN" sz="3200" b="1" dirty="0">
                        <a:solidFill>
                          <a:srgbClr val="00206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34290" marB="34290" anchor="b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5063">
                <a:tc>
                  <a:txBody>
                    <a:bodyPr/>
                    <a:lstStyle/>
                    <a:p>
                      <a:pPr marL="457200" marR="0" indent="-45720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SzPct val="60000"/>
                        <a:buFont typeface="Wingdings" pitchFamily="2" charset="2"/>
                        <a:buChar char="n"/>
                        <a:tabLst/>
                        <a:defRPr/>
                      </a:pPr>
                      <a:r>
                        <a:rPr lang="zh-CN" altLang="en-US" sz="3200" b="1" dirty="0">
                          <a:solidFill>
                            <a:srgbClr val="00206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实验内容</a:t>
                      </a:r>
                    </a:p>
                  </a:txBody>
                  <a:tcPr marL="68580" marR="68580" marT="34290" marB="34290" anchor="b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5063"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SzPct val="60000"/>
                        <a:buFont typeface="Wingdings" pitchFamily="2" charset="2"/>
                        <a:buChar char="n"/>
                        <a:tabLst/>
                        <a:defRPr/>
                      </a:pPr>
                      <a:r>
                        <a:rPr lang="zh-CN" altLang="en-US" sz="3200" b="1" dirty="0">
                          <a:solidFill>
                            <a:srgbClr val="00206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实验平台</a:t>
                      </a:r>
                    </a:p>
                  </a:txBody>
                  <a:tcPr marL="68580" marR="68580" marT="34290" marB="34290" anchor="b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6059437"/>
                  </a:ext>
                </a:extLst>
              </a:tr>
              <a:tr h="585063"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2060"/>
                        </a:buClr>
                        <a:buSzPct val="60000"/>
                        <a:buFont typeface="Wingdings" pitchFamily="2" charset="2"/>
                        <a:buChar char="n"/>
                        <a:tabLst/>
                        <a:defRPr/>
                      </a:pPr>
                      <a:r>
                        <a:rPr lang="zh-CN" altLang="en-US" sz="3200" b="1" dirty="0">
                          <a:solidFill>
                            <a:srgbClr val="00206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实验文档</a:t>
                      </a:r>
                    </a:p>
                  </a:txBody>
                  <a:tcPr marL="68580" marR="68580" marT="34290" marB="34290" anchor="b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21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0A8144-EB1C-40D3-A146-F1C8DC38C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CN" dirty="0"/>
              <a:t>实验目标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B7E101-1B8F-4557-A83F-95CA8CE9A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864" y="1052736"/>
            <a:ext cx="8229600" cy="5616624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zh-CN" altLang="en-CN" dirty="0"/>
              <a:t>本阶段</a:t>
            </a:r>
            <a:r>
              <a:rPr lang="zh-CN" altLang="en-US" dirty="0"/>
              <a:t>需要实现一个在真实网络环境下工作的支持 </a:t>
            </a:r>
            <a:r>
              <a:rPr lang="en-US" altLang="zh-CN" dirty="0"/>
              <a:t>RIP</a:t>
            </a:r>
            <a:r>
              <a:rPr lang="zh-CN" altLang="en-US" dirty="0"/>
              <a:t> 协议的路由器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zh-CN" altLang="en-US" dirty="0"/>
              <a:t>此外，要求实验者掌握如下能力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en-US" dirty="0"/>
              <a:t>网络系统调试方法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en-US" dirty="0"/>
              <a:t>阅读、理解并实现 </a:t>
            </a:r>
            <a:r>
              <a:rPr lang="en-US" altLang="zh-CN" dirty="0"/>
              <a:t>RFC</a:t>
            </a:r>
            <a:r>
              <a:rPr lang="zh-CN" altLang="en-US" dirty="0"/>
              <a:t> 文档的能力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en-US" altLang="zh-CN" dirty="0"/>
              <a:t>Linux</a:t>
            </a:r>
            <a:r>
              <a:rPr lang="zh-CN" altLang="en-US" dirty="0"/>
              <a:t> 等操作系统的网络配置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zh-CN" altLang="en-US" dirty="0"/>
              <a:t>学术道德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en-US" dirty="0"/>
              <a:t>参考网上代码请注明出处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en-US" dirty="0"/>
              <a:t>横向（同学代码）</a:t>
            </a:r>
            <a:r>
              <a:rPr lang="en-US" altLang="zh-CN" dirty="0"/>
              <a:t>+</a:t>
            </a:r>
            <a:r>
              <a:rPr lang="zh-CN" altLang="en-US" dirty="0"/>
              <a:t>纵向（往届代码）查重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严禁抄袭！抄袭被认定后实验计零分！</a:t>
            </a:r>
            <a:endParaRPr lang="en-US" altLang="zh-CN" b="1" dirty="0">
              <a:solidFill>
                <a:srgbClr val="C00000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4D583CC-433C-4548-8875-DD4742D4C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122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CEA1A-FB6E-F54D-9D2F-BD7DB9ABB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实验内容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FE4F0-C81C-9643-ADAB-7174C64A4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路由器评测（个人</a:t>
            </a:r>
            <a:r>
              <a:rPr lang="en-US" altLang="zh-CN" b="1" dirty="0"/>
              <a:t>+</a:t>
            </a:r>
            <a:r>
              <a:rPr lang="zh-CN" altLang="en-US" b="1" dirty="0"/>
              <a:t>组队各</a:t>
            </a:r>
            <a:r>
              <a:rPr lang="en-US" altLang="zh-CN" b="1" dirty="0"/>
              <a:t>30%</a:t>
            </a:r>
            <a:r>
              <a:rPr lang="zh-CN" altLang="en-US" b="1" dirty="0"/>
              <a:t>分数）</a:t>
            </a:r>
            <a:endParaRPr lang="en-US" altLang="zh-CN" b="1" dirty="0"/>
          </a:p>
          <a:p>
            <a:pPr lvl="1"/>
            <a:r>
              <a:rPr lang="zh-CN" altLang="en-US" dirty="0"/>
              <a:t>个人：第十周到第十二周</a:t>
            </a:r>
            <a:endParaRPr lang="en-US" altLang="zh-CN" dirty="0"/>
          </a:p>
          <a:p>
            <a:pPr lvl="1"/>
            <a:r>
              <a:rPr lang="zh-CN" altLang="en-US" dirty="0"/>
              <a:t>团队：第十三周到第十五周</a:t>
            </a:r>
            <a:endParaRPr lang="en-US" altLang="zh-CN" dirty="0"/>
          </a:p>
          <a:p>
            <a:pPr lvl="1"/>
            <a:r>
              <a:rPr lang="zh-CN" altLang="en-US" dirty="0"/>
              <a:t>截止日期都是当周周日北京时间晚上</a:t>
            </a:r>
            <a:r>
              <a:rPr lang="en-US" altLang="zh-CN" dirty="0"/>
              <a:t>10</a:t>
            </a:r>
            <a:r>
              <a:rPr lang="zh-CN" altLang="en-US" dirty="0"/>
              <a:t>点整</a:t>
            </a:r>
            <a:endParaRPr lang="en-US" altLang="zh-CN" dirty="0"/>
          </a:p>
          <a:p>
            <a:pPr lvl="1"/>
            <a:r>
              <a:rPr lang="zh-CN" altLang="en-US" dirty="0"/>
              <a:t>在云端</a:t>
            </a:r>
            <a:r>
              <a:rPr lang="zh-CN" altLang="en-US" b="1" dirty="0"/>
              <a:t>真实硬件</a:t>
            </a:r>
            <a:r>
              <a:rPr lang="zh-CN" altLang="en-US" dirty="0"/>
              <a:t>上运行和测试</a:t>
            </a:r>
            <a:endParaRPr lang="en-US" altLang="zh-CN" dirty="0"/>
          </a:p>
          <a:p>
            <a:pPr lvl="1"/>
            <a:r>
              <a:rPr lang="en-CN" dirty="0"/>
              <a:t>个人</a:t>
            </a:r>
            <a:r>
              <a:rPr lang="zh-CN" altLang="en-US" dirty="0"/>
              <a:t>：学生路由器位于中间、两侧为标准实现</a:t>
            </a:r>
            <a:endParaRPr lang="en-US" altLang="zh-CN" dirty="0"/>
          </a:p>
          <a:p>
            <a:pPr lvl="1"/>
            <a:r>
              <a:rPr lang="zh-CN" altLang="en-US" dirty="0"/>
              <a:t>团队：三个实现各对应一个路由器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C76F57-65E1-DE41-9401-4F7A8FA34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359626-F417-6E4A-BB9D-FDAC533892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450" y="4940825"/>
            <a:ext cx="60071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428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08FA0-C4A4-B24A-B0B5-40B4300E4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实验内容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A48E1-C124-2646-A729-C4F0B95DA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</a:t>
            </a:r>
            <a:r>
              <a:rPr lang="zh-CN" altLang="en-US" dirty="0"/>
              <a:t> 网络接口（</a:t>
            </a:r>
            <a:r>
              <a:rPr lang="en-US" altLang="zh-CN" dirty="0"/>
              <a:t>interface</a:t>
            </a:r>
            <a:r>
              <a:rPr lang="zh-CN" altLang="en-US" dirty="0"/>
              <a:t>）的概念</a:t>
            </a:r>
            <a:endParaRPr lang="en-US" altLang="zh-CN" dirty="0"/>
          </a:p>
          <a:p>
            <a:pPr lvl="1"/>
            <a:r>
              <a:rPr lang="zh-CN" altLang="en-US" dirty="0"/>
              <a:t>可能对应一个物理接口（</a:t>
            </a:r>
            <a:r>
              <a:rPr lang="en-US" altLang="zh-CN" dirty="0"/>
              <a:t>USB</a:t>
            </a:r>
            <a:r>
              <a:rPr lang="zh-CN" altLang="en-US" dirty="0"/>
              <a:t> 网卡、主板上的网口）</a:t>
            </a:r>
            <a:endParaRPr lang="en-US" altLang="zh-CN" dirty="0"/>
          </a:p>
          <a:p>
            <a:pPr lvl="1"/>
            <a:r>
              <a:rPr lang="zh-CN" altLang="en-US" dirty="0"/>
              <a:t>可能是虚拟的（</a:t>
            </a:r>
            <a:r>
              <a:rPr lang="en-US" altLang="zh-CN" dirty="0" err="1"/>
              <a:t>br</a:t>
            </a:r>
            <a:r>
              <a:rPr lang="en-US" altLang="zh-CN" dirty="0"/>
              <a:t> </a:t>
            </a:r>
            <a:r>
              <a:rPr lang="zh-CN" altLang="en-US" dirty="0"/>
              <a:t>以太网桥、</a:t>
            </a:r>
            <a:r>
              <a:rPr lang="en-US" altLang="zh-CN" dirty="0" err="1"/>
              <a:t>veth</a:t>
            </a:r>
            <a:r>
              <a:rPr lang="zh-CN" altLang="en-US" dirty="0"/>
              <a:t> 虚拟以太网）</a:t>
            </a:r>
            <a:endParaRPr lang="en-US" altLang="zh-CN" dirty="0"/>
          </a:p>
          <a:p>
            <a:pPr lvl="1"/>
            <a:r>
              <a:rPr lang="zh-CN" altLang="en-US" dirty="0"/>
              <a:t>可能用于特殊用途（</a:t>
            </a:r>
            <a:r>
              <a:rPr lang="en-US" altLang="zh-CN" dirty="0"/>
              <a:t>lo</a:t>
            </a:r>
            <a:r>
              <a:rPr lang="zh-CN" altLang="en-US" dirty="0"/>
              <a:t> 本地环回）</a:t>
            </a:r>
            <a:endParaRPr lang="en-US" altLang="zh-CN" dirty="0"/>
          </a:p>
          <a:p>
            <a:pPr lvl="1"/>
            <a:r>
              <a:rPr lang="zh-CN" altLang="en-US" dirty="0"/>
              <a:t>用 </a:t>
            </a:r>
            <a:r>
              <a:rPr lang="en-US" altLang="zh-CN" dirty="0" err="1"/>
              <a:t>ip</a:t>
            </a:r>
            <a:r>
              <a:rPr lang="zh-CN" altLang="en-US" dirty="0"/>
              <a:t> </a:t>
            </a:r>
            <a:r>
              <a:rPr lang="en-US" altLang="zh-CN" dirty="0"/>
              <a:t>a /</a:t>
            </a:r>
            <a:r>
              <a:rPr lang="zh-CN" altLang="en-US" dirty="0"/>
              <a:t> </a:t>
            </a:r>
            <a:r>
              <a:rPr lang="en-US" altLang="zh-CN" dirty="0" err="1"/>
              <a:t>ip</a:t>
            </a:r>
            <a:r>
              <a:rPr lang="zh-CN" altLang="en-US" dirty="0"/>
              <a:t> </a:t>
            </a:r>
            <a:r>
              <a:rPr lang="en-US" altLang="zh-CN" dirty="0"/>
              <a:t>l</a:t>
            </a:r>
            <a:r>
              <a:rPr lang="zh-CN" altLang="en-US" dirty="0"/>
              <a:t> 命令查看各个接口的信息</a:t>
            </a:r>
            <a:endParaRPr lang="en-US" altLang="zh-CN" dirty="0"/>
          </a:p>
          <a:p>
            <a:pPr lvl="1"/>
            <a:r>
              <a:rPr lang="zh-CN" altLang="en-US" dirty="0"/>
              <a:t>指定正确的网络接口很重要</a:t>
            </a:r>
            <a:endParaRPr lang="en-US" altLang="zh-CN" dirty="0"/>
          </a:p>
          <a:p>
            <a:r>
              <a:rPr lang="zh-CN" altLang="en-US" dirty="0"/>
              <a:t>转发的时候什么会变</a:t>
            </a:r>
            <a:endParaRPr lang="en-US" altLang="zh-CN" dirty="0"/>
          </a:p>
          <a:p>
            <a:pPr lvl="1"/>
            <a:r>
              <a:rPr lang="zh-CN" altLang="en-US" dirty="0"/>
              <a:t>源</a:t>
            </a:r>
            <a:r>
              <a:rPr lang="en-US" altLang="zh-CN" dirty="0"/>
              <a:t>MAC</a:t>
            </a:r>
            <a:r>
              <a:rPr lang="zh-CN" altLang="en-US" dirty="0"/>
              <a:t>地址、目的</a:t>
            </a:r>
            <a:r>
              <a:rPr lang="en-US" altLang="zh-CN" dirty="0"/>
              <a:t>MAC</a:t>
            </a:r>
            <a:r>
              <a:rPr lang="zh-CN" altLang="en-US" dirty="0"/>
              <a:t>地址（注意二层和三层的关系）</a:t>
            </a:r>
            <a:endParaRPr lang="en-US" altLang="zh-CN" dirty="0"/>
          </a:p>
          <a:p>
            <a:pPr lvl="1"/>
            <a:r>
              <a:rPr lang="en-US" altLang="zh-CN" dirty="0"/>
              <a:t>TTL</a:t>
            </a:r>
            <a:r>
              <a:rPr lang="zh-CN" altLang="en-US" dirty="0"/>
              <a:t> 和 </a:t>
            </a:r>
            <a:r>
              <a:rPr lang="en-US" altLang="zh-CN" dirty="0"/>
              <a:t>Checksum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8AA063-D796-DD41-A42A-59F19D5CF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078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CEA1A-FB6E-F54D-9D2F-BD7DB9ABB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实验内容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FE4F0-C81C-9643-ADAB-7174C64A4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实现 </a:t>
            </a:r>
            <a:r>
              <a:rPr lang="en-US" altLang="zh-CN" dirty="0"/>
              <a:t>RIP</a:t>
            </a:r>
            <a:r>
              <a:rPr lang="zh-CN" altLang="en-US" dirty="0"/>
              <a:t> 协议</a:t>
            </a:r>
            <a:endParaRPr lang="en-US" altLang="zh-CN" dirty="0"/>
          </a:p>
          <a:p>
            <a:pPr lvl="1"/>
            <a:r>
              <a:rPr lang="zh-CN" altLang="en-US" dirty="0"/>
              <a:t>初始时，</a:t>
            </a:r>
            <a:r>
              <a:rPr lang="en-US" altLang="zh-CN" dirty="0"/>
              <a:t>R1</a:t>
            </a:r>
            <a:r>
              <a:rPr lang="zh-CN" altLang="en-US" dirty="0"/>
              <a:t>、</a:t>
            </a:r>
            <a:r>
              <a:rPr lang="en-US" altLang="zh-CN" dirty="0"/>
              <a:t>R2 </a:t>
            </a:r>
            <a:r>
              <a:rPr lang="zh-CN" altLang="en-US" dirty="0"/>
              <a:t>和 </a:t>
            </a:r>
            <a:r>
              <a:rPr lang="en-US" altLang="zh-CN" dirty="0"/>
              <a:t>R3 </a:t>
            </a:r>
            <a:r>
              <a:rPr lang="zh-CN" altLang="en-US" dirty="0"/>
              <a:t>都只有自身的直连路由</a:t>
            </a:r>
            <a:endParaRPr lang="en-US" altLang="zh-CN" dirty="0"/>
          </a:p>
          <a:p>
            <a:pPr lvl="2"/>
            <a:r>
              <a:rPr lang="zh-CN" altLang="en-US" dirty="0"/>
              <a:t>如 </a:t>
            </a:r>
            <a:r>
              <a:rPr lang="en-US" altLang="zh-CN" dirty="0"/>
              <a:t>R1 </a:t>
            </a:r>
            <a:r>
              <a:rPr lang="zh-CN" altLang="en-US" dirty="0"/>
              <a:t>有 </a:t>
            </a:r>
            <a:r>
              <a:rPr lang="en-US" altLang="zh-CN" dirty="0"/>
              <a:t>192.168.1.0/24</a:t>
            </a:r>
            <a:r>
              <a:rPr lang="zh-CN" altLang="en-US" dirty="0"/>
              <a:t> </a:t>
            </a:r>
            <a:r>
              <a:rPr lang="en-US" altLang="zh-CN" dirty="0"/>
              <a:t>dev</a:t>
            </a:r>
            <a:r>
              <a:rPr lang="zh-CN" altLang="en-US" dirty="0"/>
              <a:t> </a:t>
            </a:r>
            <a:r>
              <a:rPr lang="en-US" altLang="zh-CN" dirty="0"/>
              <a:t>r1pc1</a:t>
            </a:r>
            <a:r>
              <a:rPr lang="zh-CN" altLang="en-US" dirty="0"/>
              <a:t> 路由</a:t>
            </a:r>
            <a:endParaRPr lang="en-US" altLang="zh-CN" dirty="0"/>
          </a:p>
          <a:p>
            <a:pPr lvl="2"/>
            <a:r>
              <a:rPr lang="zh-CN" altLang="en-US" dirty="0"/>
              <a:t>表示目标 </a:t>
            </a:r>
            <a:r>
              <a:rPr lang="en-US" altLang="zh-CN" dirty="0"/>
              <a:t>IP</a:t>
            </a:r>
            <a:r>
              <a:rPr lang="zh-CN" altLang="en-US" dirty="0"/>
              <a:t> 地址可达</a:t>
            </a:r>
            <a:endParaRPr lang="en-US" altLang="zh-CN" dirty="0"/>
          </a:p>
          <a:p>
            <a:pPr lvl="1"/>
            <a:r>
              <a:rPr lang="zh-CN" altLang="en-US" dirty="0"/>
              <a:t>目标：</a:t>
            </a:r>
            <a:r>
              <a:rPr lang="en-US" altLang="zh-CN" dirty="0"/>
              <a:t>R1 </a:t>
            </a:r>
            <a:r>
              <a:rPr lang="zh-CN" altLang="en-US" dirty="0"/>
              <a:t>获得到 </a:t>
            </a:r>
            <a:r>
              <a:rPr lang="en-US" altLang="zh-CN" dirty="0"/>
              <a:t>PC2 </a:t>
            </a:r>
            <a:r>
              <a:rPr lang="zh-CN" altLang="en-US" dirty="0"/>
              <a:t>的路由、</a:t>
            </a:r>
            <a:r>
              <a:rPr lang="en-US" altLang="zh-CN" dirty="0"/>
              <a:t>R3 </a:t>
            </a:r>
            <a:r>
              <a:rPr lang="zh-CN" altLang="en-US" dirty="0"/>
              <a:t>获得到 </a:t>
            </a:r>
            <a:r>
              <a:rPr lang="en-US" altLang="zh-CN" dirty="0"/>
              <a:t>PC1 </a:t>
            </a:r>
            <a:r>
              <a:rPr lang="zh-CN" altLang="en-US" dirty="0"/>
              <a:t>的路由</a:t>
            </a:r>
            <a:endParaRPr lang="en-US" altLang="zh-CN" dirty="0"/>
          </a:p>
          <a:p>
            <a:pPr lvl="2"/>
            <a:r>
              <a:rPr lang="zh-CN" altLang="en-US" dirty="0"/>
              <a:t>比如 </a:t>
            </a:r>
            <a:r>
              <a:rPr lang="en-US" altLang="zh-CN" dirty="0"/>
              <a:t>R1</a:t>
            </a:r>
            <a:r>
              <a:rPr lang="zh-CN" altLang="en-US" dirty="0"/>
              <a:t> 学习到 </a:t>
            </a:r>
            <a:r>
              <a:rPr lang="en-US" altLang="zh-CN" dirty="0"/>
              <a:t>192.168.5.0/24</a:t>
            </a:r>
            <a:r>
              <a:rPr lang="zh-CN" altLang="en-US" dirty="0"/>
              <a:t> </a:t>
            </a:r>
            <a:r>
              <a:rPr lang="en-US" altLang="zh-CN" dirty="0"/>
              <a:t>via</a:t>
            </a:r>
            <a:r>
              <a:rPr lang="zh-CN" altLang="en-US" dirty="0"/>
              <a:t> </a:t>
            </a:r>
            <a:r>
              <a:rPr lang="en-US" altLang="zh-CN" dirty="0"/>
              <a:t>192.168.3.2</a:t>
            </a:r>
            <a:r>
              <a:rPr lang="zh-CN" altLang="en-US" dirty="0"/>
              <a:t> </a:t>
            </a:r>
            <a:r>
              <a:rPr lang="en-US" altLang="zh-CN" dirty="0"/>
              <a:t>dev</a:t>
            </a:r>
            <a:r>
              <a:rPr lang="zh-CN" altLang="en-US" dirty="0"/>
              <a:t> </a:t>
            </a:r>
            <a:r>
              <a:rPr lang="en-US" altLang="zh-CN" dirty="0"/>
              <a:t>r1r2</a:t>
            </a:r>
          </a:p>
          <a:p>
            <a:pPr lvl="1"/>
            <a:r>
              <a:rPr lang="zh-CN" altLang="en-US" dirty="0"/>
              <a:t>表现：</a:t>
            </a:r>
            <a:r>
              <a:rPr lang="en-US" altLang="zh-CN" dirty="0"/>
              <a:t>PC1 </a:t>
            </a:r>
            <a:r>
              <a:rPr lang="zh-CN" altLang="en-US" dirty="0"/>
              <a:t>可以访问 </a:t>
            </a:r>
            <a:r>
              <a:rPr lang="en-US" altLang="zh-CN" dirty="0"/>
              <a:t>PC2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C76F57-65E1-DE41-9401-4F7A8FA34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359626-F417-6E4A-BB9D-FDAC533892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450" y="4940825"/>
            <a:ext cx="60071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95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A205F-5C6D-EB47-9ADF-7D5F5F56D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实验内容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AE21F-4991-C94D-910C-CF2716E34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实现</a:t>
            </a:r>
            <a:r>
              <a:rPr lang="zh-CN" altLang="en-US" dirty="0"/>
              <a:t> </a:t>
            </a:r>
            <a:r>
              <a:rPr lang="en-US" altLang="zh-CN" dirty="0"/>
              <a:t>RIP</a:t>
            </a:r>
            <a:r>
              <a:rPr lang="zh-CN" altLang="en-US" dirty="0"/>
              <a:t> 协议的难点</a:t>
            </a:r>
            <a:endParaRPr lang="en-US" altLang="zh-CN" dirty="0"/>
          </a:p>
          <a:p>
            <a:pPr lvl="1"/>
            <a:r>
              <a:rPr lang="zh-CN" altLang="en-US" dirty="0"/>
              <a:t>主要功能：交换路由信息</a:t>
            </a:r>
            <a:endParaRPr lang="en-US" altLang="zh-CN" dirty="0"/>
          </a:p>
          <a:p>
            <a:pPr lvl="1"/>
            <a:r>
              <a:rPr lang="zh-CN" altLang="en-US" dirty="0"/>
              <a:t>特殊情况：</a:t>
            </a:r>
            <a:r>
              <a:rPr lang="en-US" altLang="zh-CN" dirty="0" err="1"/>
              <a:t>NextHop</a:t>
            </a:r>
            <a:r>
              <a:rPr lang="en-US" altLang="zh-CN" dirty="0"/>
              <a:t>=0</a:t>
            </a:r>
            <a:r>
              <a:rPr lang="zh-CN" altLang="en-US" dirty="0"/>
              <a:t>，标准规定了特殊的含义</a:t>
            </a:r>
            <a:endParaRPr lang="en-US" altLang="zh-CN" dirty="0"/>
          </a:p>
          <a:p>
            <a:pPr lvl="1"/>
            <a:r>
              <a:rPr lang="zh-CN" altLang="en-US" dirty="0"/>
              <a:t>水平分割：从哪里学来的，发回去的时候跳过</a:t>
            </a:r>
            <a:endParaRPr lang="en-US" altLang="zh-CN" dirty="0"/>
          </a:p>
          <a:p>
            <a:pPr lvl="1"/>
            <a:r>
              <a:rPr lang="zh-CN" altLang="en-US" dirty="0"/>
              <a:t>毒性翻转：从哪里学来的，发回去的时候特殊处理</a:t>
            </a:r>
            <a:endParaRPr lang="en-US" altLang="zh-CN" dirty="0"/>
          </a:p>
          <a:p>
            <a:pPr lvl="1"/>
            <a:r>
              <a:rPr lang="zh-CN" altLang="en-US" dirty="0"/>
              <a:t>怎么处理 </a:t>
            </a:r>
            <a:r>
              <a:rPr lang="en-US" altLang="zh-CN" dirty="0"/>
              <a:t>Metric=16</a:t>
            </a:r>
            <a:r>
              <a:rPr lang="zh-CN" altLang="en-US" dirty="0"/>
              <a:t> 的条目？判断来源</a:t>
            </a:r>
            <a:endParaRPr lang="en-US" altLang="zh-CN" dirty="0"/>
          </a:p>
          <a:p>
            <a:pPr lvl="1"/>
            <a:r>
              <a:rPr lang="zh-CN" altLang="en-US" dirty="0"/>
              <a:t>特别注意阅读 </a:t>
            </a:r>
            <a:r>
              <a:rPr lang="en-US" altLang="zh-CN" dirty="0"/>
              <a:t>RFC2453</a:t>
            </a:r>
            <a:r>
              <a:rPr lang="zh-CN" altLang="en-US" dirty="0"/>
              <a:t> 的 </a:t>
            </a:r>
            <a:r>
              <a:rPr lang="en-US" altLang="zh-CN" dirty="0"/>
              <a:t>Section</a:t>
            </a:r>
            <a:r>
              <a:rPr lang="zh-CN" altLang="en-US" dirty="0"/>
              <a:t> </a:t>
            </a:r>
            <a:r>
              <a:rPr lang="en-US" altLang="zh-CN" dirty="0"/>
              <a:t>3.4.3</a:t>
            </a:r>
            <a:r>
              <a:rPr lang="zh-CN" altLang="en-US" dirty="0"/>
              <a:t> 和 </a:t>
            </a:r>
            <a:r>
              <a:rPr lang="en-US" altLang="zh-CN" dirty="0"/>
              <a:t>4.4</a:t>
            </a:r>
          </a:p>
          <a:p>
            <a:pPr lvl="1"/>
            <a:r>
              <a:rPr lang="zh-CN" altLang="en-US" dirty="0"/>
              <a:t>端序的问题，结合 </a:t>
            </a:r>
            <a:r>
              <a:rPr lang="en-US" altLang="zh-CN" dirty="0"/>
              <a:t>Wireshark</a:t>
            </a:r>
            <a:r>
              <a:rPr lang="zh-CN" altLang="en-US" dirty="0"/>
              <a:t> 输出检查</a:t>
            </a:r>
            <a:endParaRPr lang="en-US" altLang="zh-CN" dirty="0"/>
          </a:p>
          <a:p>
            <a:r>
              <a:rPr lang="en-US" dirty="0" err="1"/>
              <a:t>详细实现要求见实验文档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5E797A-2DF7-7448-8EC1-C5DBC34BC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6958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2CB28-5027-E145-A946-ACD4F2DE5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实验内容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BE828-3461-DA4D-B417-D76009C92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864" y="1052736"/>
            <a:ext cx="8229600" cy="5688632"/>
          </a:xfrm>
        </p:spPr>
        <p:txBody>
          <a:bodyPr/>
          <a:lstStyle/>
          <a:p>
            <a:r>
              <a:rPr lang="en-US" dirty="0" err="1"/>
              <a:t>转发</a:t>
            </a:r>
            <a:endParaRPr lang="en-US" dirty="0"/>
          </a:p>
          <a:p>
            <a:pPr lvl="1"/>
            <a:r>
              <a:rPr lang="en-US" dirty="0" err="1"/>
              <a:t>把从</a:t>
            </a:r>
            <a:r>
              <a:rPr lang="zh-CN" altLang="en-US" dirty="0"/>
              <a:t> </a:t>
            </a:r>
            <a:r>
              <a:rPr lang="en-US" altLang="zh-CN" dirty="0"/>
              <a:t>RIP</a:t>
            </a:r>
            <a:r>
              <a:rPr lang="zh-CN" altLang="en-US" dirty="0"/>
              <a:t> 协议学习到的路由信息保存下来</a:t>
            </a:r>
            <a:endParaRPr lang="en-US" altLang="zh-CN" dirty="0"/>
          </a:p>
          <a:p>
            <a:pPr lvl="1"/>
            <a:r>
              <a:rPr lang="zh-CN" altLang="en-US" dirty="0"/>
              <a:t>更新路由表项使用精确匹配，转发使用最长匹配查询</a:t>
            </a:r>
            <a:endParaRPr lang="en-US" altLang="zh-CN" dirty="0"/>
          </a:p>
          <a:p>
            <a:r>
              <a:rPr lang="zh-CN" altLang="en-US" dirty="0"/>
              <a:t>杂项</a:t>
            </a:r>
            <a:endParaRPr lang="en-US" altLang="zh-CN" dirty="0"/>
          </a:p>
          <a:p>
            <a:pPr lvl="1"/>
            <a:r>
              <a:rPr lang="en-US" altLang="zh-CN" dirty="0"/>
              <a:t>ICMP</a:t>
            </a:r>
            <a:r>
              <a:rPr lang="zh-CN" altLang="en-US" dirty="0"/>
              <a:t> 响应的构造：响应 </a:t>
            </a:r>
            <a:r>
              <a:rPr lang="en-US" altLang="zh-CN" dirty="0"/>
              <a:t>Ping</a:t>
            </a:r>
            <a:r>
              <a:rPr lang="zh-CN" altLang="en-US" dirty="0"/>
              <a:t>、</a:t>
            </a:r>
            <a:r>
              <a:rPr lang="en-US" altLang="zh-CN" dirty="0"/>
              <a:t>TTL</a:t>
            </a:r>
            <a:r>
              <a:rPr lang="zh-CN" altLang="en-US" dirty="0"/>
              <a:t> 降为 </a:t>
            </a:r>
            <a:r>
              <a:rPr lang="en-US" altLang="zh-CN" dirty="0"/>
              <a:t>0</a:t>
            </a:r>
            <a:r>
              <a:rPr lang="zh-CN" altLang="en-US" dirty="0"/>
              <a:t> 的时候、目标地址匹配不到路由的时候</a:t>
            </a:r>
            <a:endParaRPr lang="en-US" altLang="zh-CN" dirty="0"/>
          </a:p>
          <a:p>
            <a:r>
              <a:rPr lang="en-US" dirty="0" err="1"/>
              <a:t>调试</a:t>
            </a:r>
            <a:endParaRPr lang="en-US" dirty="0"/>
          </a:p>
          <a:p>
            <a:pPr lvl="1"/>
            <a:r>
              <a:rPr lang="zh-CN" altLang="en-US" dirty="0"/>
              <a:t>周一、周四 </a:t>
            </a:r>
            <a:r>
              <a:rPr lang="en-US" altLang="zh-CN" dirty="0"/>
              <a:t>14:00-17:00</a:t>
            </a:r>
            <a:r>
              <a:rPr lang="zh-CN" altLang="en-US" dirty="0"/>
              <a:t>，东主楼 </a:t>
            </a:r>
            <a:r>
              <a:rPr lang="en-US" altLang="zh-CN" dirty="0"/>
              <a:t>9-206</a:t>
            </a:r>
            <a:r>
              <a:rPr lang="zh-CN" altLang="en-US" dirty="0"/>
              <a:t>，助教坐班（第十周周四开始，至实验结束）</a:t>
            </a:r>
            <a:endParaRPr lang="en-US" altLang="zh-CN" dirty="0"/>
          </a:p>
          <a:p>
            <a:pPr lvl="1"/>
            <a:r>
              <a:rPr lang="zh-CN" altLang="en-US" dirty="0"/>
              <a:t>可借用树莓派（可带回）进行调试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EF20DA-608B-604D-9D26-202946C1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896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8422-A160-E547-843F-99C5E3F75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实验内容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5C577-1B1E-3F4C-81F2-41F3237A5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864" y="1052736"/>
            <a:ext cx="8229600" cy="5544616"/>
          </a:xfrm>
        </p:spPr>
        <p:txBody>
          <a:bodyPr/>
          <a:lstStyle/>
          <a:p>
            <a:r>
              <a:rPr lang="en-US" dirty="0" err="1"/>
              <a:t>调试流程</a:t>
            </a:r>
            <a:endParaRPr lang="en-US" dirty="0"/>
          </a:p>
          <a:p>
            <a:pPr lvl="1"/>
            <a:r>
              <a:rPr lang="zh-CN" altLang="en-US" dirty="0"/>
              <a:t>目标：要调试 </a:t>
            </a:r>
            <a:r>
              <a:rPr lang="en-US" altLang="zh-CN" dirty="0"/>
              <a:t>PC1</a:t>
            </a:r>
            <a:r>
              <a:rPr lang="zh-CN" altLang="en-US" dirty="0"/>
              <a:t> </a:t>
            </a:r>
            <a:r>
              <a:rPr lang="en-US" altLang="zh-CN" dirty="0"/>
              <a:t>ping</a:t>
            </a:r>
            <a:r>
              <a:rPr lang="zh-CN" altLang="en-US" dirty="0"/>
              <a:t> </a:t>
            </a:r>
            <a:r>
              <a:rPr lang="en-US" altLang="zh-CN" dirty="0"/>
              <a:t>PC2</a:t>
            </a:r>
            <a:r>
              <a:rPr lang="zh-CN" altLang="en-US" dirty="0"/>
              <a:t> 不通的问题</a:t>
            </a:r>
            <a:endParaRPr lang="en-US" altLang="zh-CN" dirty="0"/>
          </a:p>
          <a:p>
            <a:pPr lvl="1"/>
            <a:r>
              <a:rPr lang="zh-CN" altLang="en-US" dirty="0"/>
              <a:t>理论：</a:t>
            </a:r>
            <a:r>
              <a:rPr lang="en-US" altLang="zh-CN" dirty="0"/>
              <a:t>ping</a:t>
            </a:r>
            <a:r>
              <a:rPr lang="zh-CN" altLang="en-US" dirty="0"/>
              <a:t> 是 </a:t>
            </a:r>
            <a:r>
              <a:rPr lang="en-US" altLang="zh-CN" dirty="0"/>
              <a:t>ICMP</a:t>
            </a:r>
            <a:r>
              <a:rPr lang="zh-CN" altLang="en-US" dirty="0"/>
              <a:t> </a:t>
            </a:r>
            <a:r>
              <a:rPr lang="en-US" altLang="zh-CN" dirty="0"/>
              <a:t>Echo</a:t>
            </a:r>
            <a:r>
              <a:rPr lang="zh-CN" altLang="en-US" dirty="0"/>
              <a:t> </a:t>
            </a:r>
            <a:r>
              <a:rPr lang="en-US" altLang="zh-CN" dirty="0"/>
              <a:t>Request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Echo</a:t>
            </a:r>
            <a:r>
              <a:rPr lang="zh-CN" altLang="en-US" dirty="0"/>
              <a:t> </a:t>
            </a:r>
            <a:r>
              <a:rPr lang="en-US" altLang="zh-CN" dirty="0"/>
              <a:t>Reply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zh-CN" altLang="en-US" dirty="0"/>
              <a:t>对于 </a:t>
            </a:r>
            <a:r>
              <a:rPr lang="en-US" altLang="zh-CN" dirty="0"/>
              <a:t>Echo</a:t>
            </a:r>
            <a:r>
              <a:rPr lang="zh-CN" altLang="en-US" dirty="0"/>
              <a:t> </a:t>
            </a:r>
            <a:r>
              <a:rPr lang="en-US" altLang="zh-CN" dirty="0"/>
              <a:t>Request</a:t>
            </a:r>
            <a:r>
              <a:rPr lang="zh-CN" altLang="en-US" dirty="0"/>
              <a:t>，从 </a:t>
            </a:r>
            <a:r>
              <a:rPr lang="en-US" altLang="zh-CN" dirty="0"/>
              <a:t>PC1</a:t>
            </a:r>
            <a:r>
              <a:rPr lang="zh-CN" altLang="en-US" dirty="0"/>
              <a:t> 开始一跳一跳地抓包</a:t>
            </a:r>
            <a:endParaRPr lang="en-US" altLang="zh-CN" dirty="0"/>
          </a:p>
          <a:p>
            <a:pPr lvl="1"/>
            <a:r>
              <a:rPr lang="zh-CN" altLang="en-US" dirty="0"/>
              <a:t>一直到 </a:t>
            </a:r>
            <a:r>
              <a:rPr lang="en-US" altLang="zh-CN" dirty="0"/>
              <a:t>PC2</a:t>
            </a:r>
            <a:r>
              <a:rPr lang="zh-CN" altLang="en-US" dirty="0"/>
              <a:t> ，找到中途哪一个路由器没抓到 </a:t>
            </a:r>
            <a:r>
              <a:rPr lang="en-US" altLang="zh-CN" dirty="0"/>
              <a:t>Request</a:t>
            </a:r>
          </a:p>
          <a:p>
            <a:pPr lvl="1"/>
            <a:r>
              <a:rPr lang="zh-CN" altLang="en-US" dirty="0"/>
              <a:t>如果都能抓到 </a:t>
            </a:r>
            <a:r>
              <a:rPr lang="en-US" altLang="zh-CN" dirty="0"/>
              <a:t>Request</a:t>
            </a:r>
            <a:r>
              <a:rPr lang="zh-CN" altLang="en-US" dirty="0"/>
              <a:t>，反过来从 </a:t>
            </a:r>
            <a:r>
              <a:rPr lang="en-US" altLang="zh-CN" dirty="0"/>
              <a:t>PC2</a:t>
            </a:r>
            <a:r>
              <a:rPr lang="zh-CN" altLang="en-US" dirty="0"/>
              <a:t> 抓包</a:t>
            </a:r>
            <a:endParaRPr lang="en-US" altLang="zh-CN" dirty="0"/>
          </a:p>
          <a:p>
            <a:pPr lvl="1"/>
            <a:r>
              <a:rPr lang="zh-CN" altLang="en-US" dirty="0"/>
              <a:t>找到中途哪一个路由器没有出现 </a:t>
            </a:r>
            <a:r>
              <a:rPr lang="en-US" altLang="zh-CN" dirty="0"/>
              <a:t>Echo</a:t>
            </a:r>
            <a:r>
              <a:rPr lang="zh-CN" altLang="en-US" dirty="0"/>
              <a:t> </a:t>
            </a:r>
            <a:r>
              <a:rPr lang="en-US" altLang="zh-CN" dirty="0"/>
              <a:t>Reply</a:t>
            </a:r>
          </a:p>
          <a:p>
            <a:pPr lvl="1"/>
            <a:r>
              <a:rPr lang="zh-CN" altLang="en-US" dirty="0"/>
              <a:t>找到出问题的点以后，检查：</a:t>
            </a:r>
            <a:r>
              <a:rPr lang="en-US" altLang="zh-CN" dirty="0"/>
              <a:t>Checksum</a:t>
            </a:r>
            <a:r>
              <a:rPr lang="zh-CN" altLang="en-US" dirty="0"/>
              <a:t>、</a:t>
            </a:r>
            <a:r>
              <a:rPr lang="en-US" altLang="zh-CN" dirty="0"/>
              <a:t>TTL</a:t>
            </a:r>
            <a:r>
              <a:rPr lang="zh-CN" altLang="en-US" dirty="0"/>
              <a:t> 和路由表</a:t>
            </a:r>
            <a:endParaRPr lang="en-US" altLang="zh-CN" dirty="0"/>
          </a:p>
          <a:p>
            <a:pPr lvl="1"/>
            <a:r>
              <a:rPr lang="en-US" altLang="zh-CN" dirty="0"/>
              <a:t>RIP</a:t>
            </a:r>
            <a:r>
              <a:rPr lang="zh-CN" altLang="en-US" dirty="0"/>
              <a:t> 协议也是类似，需要检查的地方更多</a:t>
            </a:r>
            <a:endParaRPr lang="en-US" altLang="zh-CN" dirty="0"/>
          </a:p>
          <a:p>
            <a:pPr lvl="1"/>
            <a:r>
              <a:rPr lang="zh-CN" altLang="en-US" dirty="0"/>
              <a:t>见实验文档附录</a:t>
            </a:r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214584-B2D3-B249-AF9D-D291F4CC6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0A47B1-09D9-4943-9628-ADAE68CC06D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499196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F7F7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模板.potx" id="{90282C20-D5D2-4A06-A10C-33F1F2283253}" vid="{8A29CB19-3C16-48D8-8B8B-7544450AB24D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1_Office 主题​​</Template>
  <TotalTime>1438</TotalTime>
  <Words>756</Words>
  <Application>Microsoft Office PowerPoint</Application>
  <PresentationFormat>全屏显示(4:3)</PresentationFormat>
  <Paragraphs>115</Paragraphs>
  <Slides>15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Noto Serif</vt:lpstr>
      <vt:lpstr>微软雅黑</vt:lpstr>
      <vt:lpstr>Arial</vt:lpstr>
      <vt:lpstr>Arial Black</vt:lpstr>
      <vt:lpstr>Comic Sans MS</vt:lpstr>
      <vt:lpstr>Consolas</vt:lpstr>
      <vt:lpstr>Times New Roman</vt:lpstr>
      <vt:lpstr>Wingdings</vt:lpstr>
      <vt:lpstr>1_Office 主题​​</vt:lpstr>
      <vt:lpstr>Visio</vt:lpstr>
      <vt:lpstr>PowerPoint 演示文稿</vt:lpstr>
      <vt:lpstr>PowerPoint 演示文稿</vt:lpstr>
      <vt:lpstr>实验目标</vt:lpstr>
      <vt:lpstr>实验内容</vt:lpstr>
      <vt:lpstr>实验内容</vt:lpstr>
      <vt:lpstr>实验内容</vt:lpstr>
      <vt:lpstr>实验内容</vt:lpstr>
      <vt:lpstr>实验内容</vt:lpstr>
      <vt:lpstr>实验内容</vt:lpstr>
      <vt:lpstr>实验平台</vt:lpstr>
      <vt:lpstr>实验平台</vt:lpstr>
      <vt:lpstr>实验平台</vt:lpstr>
      <vt:lpstr>实验文档</vt:lpstr>
      <vt:lpstr>问卷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Jiajie Chen</dc:creator>
  <cp:lastModifiedBy>陈 晟祺</cp:lastModifiedBy>
  <cp:revision>241</cp:revision>
  <dcterms:created xsi:type="dcterms:W3CDTF">2020-09-06T00:55:58Z</dcterms:created>
  <dcterms:modified xsi:type="dcterms:W3CDTF">2020-11-16T03:12:30Z</dcterms:modified>
</cp:coreProperties>
</file>

<file path=docProps/thumbnail.jpeg>
</file>